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compatMode="1" strictFirstAndLastChars="0" saveSubsetFonts="1" autoCompressPictures="0">
  <p:sldMasterIdLst>
    <p:sldMasterId id="2147483649" r:id="rId1"/>
    <p:sldMasterId id="2147483651" r:id="rId2"/>
    <p:sldMasterId id="2147483652" r:id="rId3"/>
  </p:sldMasterIdLst>
  <p:notesMasterIdLst>
    <p:notesMasterId r:id="rId8"/>
  </p:notesMasterIdLst>
  <p:sldIdLst>
    <p:sldId id="260" r:id="rId4"/>
    <p:sldId id="263" r:id="rId5"/>
    <p:sldId id="264" r:id="rId6"/>
    <p:sldId id="265" r:id="rId7"/>
  </p:sldIdLst>
  <p:sldSz cx="13004800" cy="9753600"/>
  <p:notesSz cx="6858000" cy="9144000"/>
  <p:defaultTextStyle>
    <a:defPPr>
      <a:defRPr lang="en-US"/>
    </a:defPPr>
    <a:lvl1pPr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6"/>
    <p:restoredTop sz="77822"/>
  </p:normalViewPr>
  <p:slideViewPr>
    <p:cSldViewPr>
      <p:cViewPr varScale="1">
        <p:scale>
          <a:sx n="42" d="100"/>
          <a:sy n="42" d="100"/>
        </p:scale>
        <p:origin x="776" y="192"/>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notesMaster" Target="notesMasters/notesMaster1.xml"/><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5"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6146"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Lucida Grande" charset="0"/>
              </a:rPr>
              <a:t>Click to edit Master text styles</a:t>
            </a:r>
          </a:p>
          <a:p>
            <a:pPr lvl="1"/>
            <a:r>
              <a:rPr lang="en-US" altLang="en-US" noProof="0" smtClean="0">
                <a:sym typeface="Lucida Grande" charset="0"/>
              </a:rPr>
              <a:t>Second level</a:t>
            </a:r>
          </a:p>
          <a:p>
            <a:pPr lvl="2"/>
            <a:r>
              <a:rPr lang="en-US" altLang="en-US" noProof="0" smtClean="0">
                <a:sym typeface="Lucida Grande" charset="0"/>
              </a:rPr>
              <a:t>Third level</a:t>
            </a:r>
          </a:p>
          <a:p>
            <a:pPr lvl="3"/>
            <a:r>
              <a:rPr lang="en-US" altLang="en-US" noProof="0" smtClean="0">
                <a:sym typeface="Lucida Grande" charset="0"/>
              </a:rPr>
              <a:t>Fourth level</a:t>
            </a:r>
          </a:p>
          <a:p>
            <a:pPr lvl="4"/>
            <a:r>
              <a:rPr lang="en-US" altLang="en-US" noProof="0" smtClean="0">
                <a:sym typeface="Lucida Grande" charset="0"/>
              </a:rPr>
              <a:t>Fifth level</a:t>
            </a:r>
          </a:p>
        </p:txBody>
      </p:sp>
    </p:spTree>
    <p:extLst>
      <p:ext uri="{BB962C8B-B14F-4D97-AF65-F5344CB8AC3E}">
        <p14:creationId xmlns:p14="http://schemas.microsoft.com/office/powerpoint/2010/main" val="2075370705"/>
      </p:ext>
    </p:extLst>
  </p:cSld>
  <p:clrMap bg1="lt1" tx1="dk1" bg2="lt2" tx2="dk2" accent1="accent1" accent2="accent2" accent3="accent3" accent4="accent4" accent5="accent5" accent6="accent6" hlink="hlink" folHlink="folHlink"/>
  <p:notesStyle>
    <a:lvl1pPr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1pPr>
    <a:lvl2pPr marL="2286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2pPr>
    <a:lvl3pPr marL="4572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3pPr>
    <a:lvl4pPr marL="6858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4pPr>
    <a:lvl5pPr marL="9144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Rot="1" noChangeAspect="1" noChangeArrowheads="1"/>
          </p:cNvSpPr>
          <p:nvPr>
            <p:ph type="sldImg"/>
          </p:nvPr>
        </p:nvSpPr>
        <p:spPr/>
      </p:sp>
      <p:sp>
        <p:nvSpPr>
          <p:cNvPr id="12290" name="Rectangle 2"/>
          <p:cNvSpPr>
            <a:spLocks noGrp="1" noChangeArrowheads="1"/>
          </p:cNvSpPr>
          <p:nvPr>
            <p:ph type="body" idx="1"/>
          </p:nvPr>
        </p:nvSpPr>
        <p:spPr/>
        <p:txBody>
          <a:bodyPr/>
          <a:lstStyle/>
          <a:p>
            <a:pPr marL="0" lvl="1" defTabSz="914400" eaLnBrk="1">
              <a:spcBef>
                <a:spcPts val="3800"/>
              </a:spcBef>
              <a:buClr>
                <a:srgbClr val="000000"/>
              </a:buClr>
              <a:buFont typeface="Calibri" charset="0"/>
              <a:buNone/>
            </a:pPr>
            <a:r>
              <a:rPr lang="en-US" altLang="en-US" sz="1200" dirty="0">
                <a:latin typeface="Calibri" charset="0"/>
                <a:ea typeface="Calibri" charset="0"/>
                <a:cs typeface="Calibri" charset="0"/>
                <a:sym typeface="Calibri" charset="0"/>
              </a:rPr>
              <a:t>Learning target for this session is to be able to answer the following questions:</a:t>
            </a:r>
          </a:p>
          <a:p>
            <a:pPr marL="0" lvl="1" defTabSz="914400" eaLnBrk="1">
              <a:spcBef>
                <a:spcPts val="3800"/>
              </a:spcBef>
              <a:buClr>
                <a:srgbClr val="000000"/>
              </a:buClr>
              <a:buFontTx/>
              <a:buChar char="•"/>
            </a:pPr>
            <a:r>
              <a:rPr lang="en-US" altLang="en-US" sz="1200" dirty="0">
                <a:latin typeface="Calibri" charset="0"/>
                <a:ea typeface="Calibri" charset="0"/>
                <a:cs typeface="Calibri" charset="0"/>
                <a:sym typeface="Calibri" charset="0"/>
              </a:rPr>
              <a:t>What strategies can we use to make </a:t>
            </a:r>
            <a:r>
              <a:rPr lang="en-US" altLang="en-US" sz="1200" dirty="0" err="1">
                <a:latin typeface="Calibri" charset="0"/>
                <a:ea typeface="Calibri" charset="0"/>
                <a:cs typeface="Calibri" charset="0"/>
                <a:sym typeface="Calibri" charset="0"/>
              </a:rPr>
              <a:t>groupwork</a:t>
            </a:r>
            <a:r>
              <a:rPr lang="en-US" altLang="en-US" sz="1200" dirty="0">
                <a:latin typeface="Calibri" charset="0"/>
                <a:ea typeface="Calibri" charset="0"/>
                <a:cs typeface="Calibri" charset="0"/>
                <a:sym typeface="Calibri" charset="0"/>
              </a:rPr>
              <a:t> effective?</a:t>
            </a:r>
          </a:p>
          <a:p>
            <a:pPr marL="0" lvl="1" defTabSz="914400" eaLnBrk="1">
              <a:spcBef>
                <a:spcPts val="3800"/>
              </a:spcBef>
              <a:buClr>
                <a:srgbClr val="000000"/>
              </a:buClr>
              <a:buFontTx/>
              <a:buChar char="•"/>
            </a:pPr>
            <a:r>
              <a:rPr lang="en-US" altLang="en-US" sz="1200" dirty="0">
                <a:latin typeface="Calibri" charset="0"/>
                <a:ea typeface="Calibri" charset="0"/>
                <a:cs typeface="Calibri" charset="0"/>
                <a:sym typeface="Calibri" charset="0"/>
              </a:rPr>
              <a:t>What is the teacher’s role during effective </a:t>
            </a:r>
            <a:r>
              <a:rPr lang="en-US" altLang="en-US" sz="1200" dirty="0" err="1">
                <a:latin typeface="Calibri" charset="0"/>
                <a:ea typeface="Calibri" charset="0"/>
                <a:cs typeface="Calibri" charset="0"/>
                <a:sym typeface="Calibri" charset="0"/>
              </a:rPr>
              <a:t>groupwork</a:t>
            </a:r>
            <a:r>
              <a:rPr lang="en-US" altLang="en-US" sz="1200" dirty="0" smtClean="0">
                <a:latin typeface="Calibri" charset="0"/>
                <a:ea typeface="Calibri" charset="0"/>
                <a:cs typeface="Calibri" charset="0"/>
                <a:sym typeface="Calibri" charset="0"/>
              </a:rPr>
              <a:t>?</a:t>
            </a:r>
          </a:p>
          <a:p>
            <a:pPr marL="0" lvl="1" defTabSz="914400" eaLnBrk="1">
              <a:spcBef>
                <a:spcPts val="3800"/>
              </a:spcBef>
              <a:buClr>
                <a:srgbClr val="000000"/>
              </a:buClr>
              <a:buFontTx/>
              <a:buChar char="•"/>
            </a:pPr>
            <a:endParaRPr lang="en-US" altLang="en-US" sz="1200" dirty="0" smtClean="0">
              <a:latin typeface="Calibri" charset="0"/>
              <a:ea typeface="Calibri" charset="0"/>
              <a:cs typeface="Calibri" charset="0"/>
              <a:sym typeface="Calibri" charset="0"/>
            </a:endParaRPr>
          </a:p>
          <a:p>
            <a:pPr marL="0" lvl="1" defTabSz="914400" eaLnBrk="1">
              <a:spcBef>
                <a:spcPts val="3800"/>
              </a:spcBef>
              <a:buClr>
                <a:srgbClr val="000000"/>
              </a:buClr>
              <a:buFontTx/>
              <a:buNone/>
            </a:pPr>
            <a:r>
              <a:rPr lang="en-US" altLang="en-US" sz="1200" dirty="0" smtClean="0">
                <a:latin typeface="Calibri" charset="0"/>
                <a:ea typeface="Calibri" charset="0"/>
                <a:cs typeface="Calibri" charset="0"/>
                <a:sym typeface="Calibri" charset="0"/>
              </a:rPr>
              <a:t>Photo Credit</a:t>
            </a:r>
          </a:p>
          <a:p>
            <a:pPr marL="0" lvl="1" defTabSz="914400" eaLnBrk="1">
              <a:spcBef>
                <a:spcPts val="3800"/>
              </a:spcBef>
              <a:buClr>
                <a:srgbClr val="000000"/>
              </a:buClr>
              <a:buFontTx/>
              <a:buNone/>
            </a:pPr>
            <a:r>
              <a:rPr lang="en-US" altLang="en-US" sz="1200" dirty="0" err="1" smtClean="0">
                <a:latin typeface="Calibri" charset="0"/>
                <a:ea typeface="Calibri" charset="0"/>
                <a:cs typeface="Calibri" charset="0"/>
                <a:sym typeface="Calibri" charset="0"/>
              </a:rPr>
              <a:t>Pixabay</a:t>
            </a:r>
            <a:r>
              <a:rPr lang="en-US" altLang="en-US" sz="1200" dirty="0" smtClean="0">
                <a:latin typeface="Calibri" charset="0"/>
                <a:ea typeface="Calibri" charset="0"/>
                <a:cs typeface="Calibri" charset="0"/>
                <a:sym typeface="Calibri" charset="0"/>
              </a:rPr>
              <a:t>- no attribution required</a:t>
            </a:r>
          </a:p>
          <a:p>
            <a:pPr marL="0" lvl="1" defTabSz="914400" eaLnBrk="1">
              <a:spcBef>
                <a:spcPts val="3800"/>
              </a:spcBef>
              <a:buClr>
                <a:srgbClr val="000000"/>
              </a:buClr>
              <a:buFontTx/>
              <a:buNone/>
            </a:pPr>
            <a:endParaRPr lang="en-US" altLang="en-US" dirty="0"/>
          </a:p>
        </p:txBody>
      </p:sp>
    </p:spTree>
    <p:extLst>
      <p:ext uri="{BB962C8B-B14F-4D97-AF65-F5344CB8AC3E}">
        <p14:creationId xmlns:p14="http://schemas.microsoft.com/office/powerpoint/2010/main" val="1326044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defRPr/>
            </a:pPr>
            <a:r>
              <a:rPr lang="en-US" dirty="0" smtClean="0"/>
              <a:t>Much of the research around group work has been done by the Complex Instruction folks at Stanford, you can find more out about them at this link.  Researchers that are most closely associated with the complex instruction model are Elizabeth Cohen and Rachel </a:t>
            </a:r>
            <a:r>
              <a:rPr lang="en-US" dirty="0" err="1" smtClean="0"/>
              <a:t>Lotan</a:t>
            </a:r>
            <a:r>
              <a:rPr lang="en-US" dirty="0" smtClean="0"/>
              <a:t>.</a:t>
            </a:r>
          </a:p>
        </p:txBody>
      </p:sp>
    </p:spTree>
    <p:extLst>
      <p:ext uri="{BB962C8B-B14F-4D97-AF65-F5344CB8AC3E}">
        <p14:creationId xmlns:p14="http://schemas.microsoft.com/office/powerpoint/2010/main" val="242286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noChangeArrowheads="1"/>
          </p:cNvSpPr>
          <p:nvPr>
            <p:ph type="sldImg"/>
          </p:nvPr>
        </p:nvSpPr>
        <p:spPr/>
      </p:sp>
      <p:sp>
        <p:nvSpPr>
          <p:cNvPr id="19458" name="Rectangle 2"/>
          <p:cNvSpPr>
            <a:spLocks noGrp="1" noChangeArrowheads="1"/>
          </p:cNvSpPr>
          <p:nvPr>
            <p:ph type="body" idx="1"/>
          </p:nvPr>
        </p:nvSpPr>
        <p:spPr/>
        <p:txBody>
          <a:bodyPr/>
          <a:lstStyle/>
          <a:p>
            <a:pPr marL="215900" lvl="1" defTabSz="914400" eaLnBrk="1">
              <a:buClr>
                <a:srgbClr val="000000"/>
              </a:buClr>
              <a:buSzPct val="171000"/>
              <a:buFont typeface="Calibri" charset="0"/>
              <a:buNone/>
            </a:pPr>
            <a:r>
              <a:rPr lang="en-US" altLang="en-US" sz="1200">
                <a:latin typeface="Calibri" charset="0"/>
                <a:ea typeface="Calibri" charset="0"/>
                <a:cs typeface="Calibri" charset="0"/>
                <a:sym typeface="Calibri" charset="0"/>
              </a:rPr>
              <a:t>Cohen and Lotan’s book </a:t>
            </a:r>
            <a:r>
              <a:rPr lang="en-US" altLang="en-US" sz="1200" i="1">
                <a:latin typeface="Calibri" charset="0"/>
                <a:ea typeface="Calibri" charset="0"/>
                <a:cs typeface="Calibri" charset="0"/>
                <a:sym typeface="Calibri" charset="0"/>
              </a:rPr>
              <a:t>Designing Groupwork</a:t>
            </a:r>
            <a:r>
              <a:rPr lang="en-US" altLang="en-US" sz="1200">
                <a:latin typeface="Calibri" charset="0"/>
                <a:ea typeface="Calibri" charset="0"/>
                <a:cs typeface="Calibri" charset="0"/>
                <a:sym typeface="Calibri" charset="0"/>
              </a:rPr>
              <a:t> has been recently updated and a new edition has been released.  Aspects of Groupwork that Cohen and Lotan focus on in their book are:</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Heterogeneous groupings</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Group size</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Clearly defined roles</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Clearly defined expectations</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Awareness of status issues </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Support for ELLs</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A rich, groupworthy task</a:t>
            </a:r>
          </a:p>
          <a:p>
            <a:pPr marL="215900" lvl="1" defTabSz="914400" eaLnBrk="1">
              <a:buClr>
                <a:srgbClr val="000000"/>
              </a:buClr>
              <a:buSzPct val="171000"/>
              <a:buFont typeface="Calibri" charset="0"/>
              <a:buChar char="•"/>
            </a:pPr>
            <a:r>
              <a:rPr lang="en-US" altLang="en-US" sz="1200">
                <a:latin typeface="Calibri" charset="0"/>
                <a:ea typeface="Calibri" charset="0"/>
                <a:cs typeface="Calibri" charset="0"/>
                <a:sym typeface="Calibri" charset="0"/>
              </a:rPr>
              <a:t>Willingness to be hands-off</a:t>
            </a:r>
            <a:endParaRPr lang="en-US" altLang="en-US"/>
          </a:p>
        </p:txBody>
      </p:sp>
    </p:spTree>
    <p:extLst>
      <p:ext uri="{BB962C8B-B14F-4D97-AF65-F5344CB8AC3E}">
        <p14:creationId xmlns:p14="http://schemas.microsoft.com/office/powerpoint/2010/main" val="484597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noChangeArrowheads="1"/>
          </p:cNvSpPr>
          <p:nvPr>
            <p:ph type="sldImg"/>
          </p:nvPr>
        </p:nvSpPr>
        <p:spPr/>
      </p:sp>
      <p:sp>
        <p:nvSpPr>
          <p:cNvPr id="21506" name="Rectangle 2"/>
          <p:cNvSpPr>
            <a:spLocks noGrp="1" noChangeArrowheads="1"/>
          </p:cNvSpPr>
          <p:nvPr>
            <p:ph type="body" idx="1"/>
          </p:nvPr>
        </p:nvSpPr>
        <p:spPr/>
        <p:txBody>
          <a:bodyPr/>
          <a:lstStyle/>
          <a:p>
            <a:pPr eaLnBrk="1">
              <a:defRPr/>
            </a:pPr>
            <a:r>
              <a:rPr lang="en-US" altLang="en-US" sz="1200" dirty="0" smtClean="0">
                <a:latin typeface="Calibri" charset="0"/>
                <a:ea typeface="Calibri" charset="0"/>
                <a:cs typeface="Calibri" charset="0"/>
                <a:sym typeface="Calibri" charset="0"/>
              </a:rPr>
              <a:t>Read a chapter from </a:t>
            </a:r>
            <a:r>
              <a:rPr lang="en-US" altLang="en-US" sz="1200" i="1" dirty="0" smtClean="0">
                <a:latin typeface="Calibri" charset="0"/>
                <a:ea typeface="Calibri" charset="0"/>
                <a:cs typeface="Calibri" charset="0"/>
                <a:sym typeface="Calibri" charset="0"/>
              </a:rPr>
              <a:t>Designing </a:t>
            </a:r>
            <a:r>
              <a:rPr lang="en-US" altLang="en-US" sz="1200" i="1" dirty="0" err="1" smtClean="0">
                <a:latin typeface="Calibri" charset="0"/>
                <a:ea typeface="Calibri" charset="0"/>
                <a:cs typeface="Calibri" charset="0"/>
                <a:sym typeface="Calibri" charset="0"/>
              </a:rPr>
              <a:t>Groupwork</a:t>
            </a:r>
            <a:r>
              <a:rPr lang="en-US" altLang="en-US" sz="1200" dirty="0" smtClean="0">
                <a:latin typeface="Calibri" charset="0"/>
                <a:ea typeface="Calibri" charset="0"/>
                <a:cs typeface="Calibri" charset="0"/>
                <a:sym typeface="Calibri" charset="0"/>
              </a:rPr>
              <a:t>, The Teacher’s Role: Letting Go and Teaming Up</a:t>
            </a:r>
          </a:p>
          <a:p>
            <a:pPr eaLnBrk="1">
              <a:defRPr/>
            </a:pPr>
            <a:r>
              <a:rPr lang="en-US" altLang="en-US" sz="1200" dirty="0" smtClean="0">
                <a:latin typeface="Calibri" charset="0"/>
                <a:ea typeface="Calibri" charset="0"/>
                <a:cs typeface="Calibri" charset="0"/>
                <a:sym typeface="Calibri" charset="0"/>
              </a:rPr>
              <a:t>Follow instructions in the jigsaw and work your way through the jigsaw, pacing your group to finish the discussion by the end of the session.</a:t>
            </a:r>
          </a:p>
        </p:txBody>
      </p:sp>
    </p:spTree>
    <p:extLst>
      <p:ext uri="{BB962C8B-B14F-4D97-AF65-F5344CB8AC3E}">
        <p14:creationId xmlns:p14="http://schemas.microsoft.com/office/powerpoint/2010/main" val="137076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C310A5B6-4963-4C42-9ED0-8A3FDB57CFB8}"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34067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6211F2A4-8761-134E-8B66-024AB40794C7}"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56235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59E502A8-009A-0344-8CE8-EC0B8F0D0F5E}"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57003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6C1D10D5-8980-184B-8652-C2EAADCD30ED}"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61647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9A005457-BE53-DB44-B4A5-FE39CAD1E5C7}"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433213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20CE16A0-FA54-FA45-902B-BF45B8B9422E}"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0977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F7DAF087-B1C6-524D-9257-11429D9CF2C9}"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916781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4F92EE13-C080-6549-95B1-1E96E580CBC3}"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94232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B42FA8A5-F119-5A48-A6D4-1AB6D0FE7012}"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965904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1FD46891-4772-5643-8B4D-37F319A18F27}"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86114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47B78C21-9A00-6C42-9786-0F3C39BCF6B0}"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10447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858AD3C8-451E-D54A-8AD0-B4D48D7C64F9}"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924049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B2EBB8C8-AA3B-214D-9D30-9812B950B74A}"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5117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F40F638A-89F7-A746-B195-2387608A937F}"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99773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AEF5A4F8-E764-4840-87B7-6DB3FCB5FDCC}"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395952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3581225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59307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0895642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698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698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26867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95549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865984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630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883B2FFE-ACB2-0045-956C-C3E5A6232B90}"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861478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925799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098510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99103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0"/>
            <a:ext cx="261620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0"/>
            <a:ext cx="769620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9341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F21E1ACF-6793-CF43-B6F2-91B0ED580862}"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00133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07CA20C3-A17B-F049-831A-B3AF2FAB5FA3}"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7123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031575D3-0803-F045-B8CF-B2B737142A79}"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74470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D416DAAE-E931-2B4C-942B-8AA05EE82528}"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995214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C9F945B0-9853-FC4E-9840-765095901B50}"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16785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DA320847-6572-7E44-A458-EF232105BE8E}"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1186386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p:cNvSpPr>
          <p:nvPr>
            <p:ph type="title"/>
          </p:nvPr>
        </p:nvSpPr>
        <p:spPr bwMode="auto">
          <a:xfrm>
            <a:off x="647700" y="390525"/>
            <a:ext cx="117094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2050" name="Rectangle 2"/>
          <p:cNvSpPr>
            <a:spLocks noGrp="1"/>
          </p:cNvSpPr>
          <p:nvPr>
            <p:ph type="body" idx="1"/>
          </p:nvPr>
        </p:nvSpPr>
        <p:spPr bwMode="auto">
          <a:xfrm>
            <a:off x="647700" y="2273300"/>
            <a:ext cx="11709400" cy="643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
        <p:nvSpPr>
          <p:cNvPr id="2051" name="Rectangle 3"/>
          <p:cNvSpPr>
            <a:spLocks noGrp="1"/>
          </p:cNvSpPr>
          <p:nvPr>
            <p:ph type="sldNum" sz="quarter" idx="2"/>
          </p:nvPr>
        </p:nvSpPr>
        <p:spPr bwMode="auto">
          <a:xfrm>
            <a:off x="12039600" y="9236075"/>
            <a:ext cx="31432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lvl1pPr algn="r" defTabSz="647700" eaLnBrk="1">
              <a:defRPr/>
            </a:lvl1pPr>
          </a:lstStyle>
          <a:p>
            <a:fld id="{E7753A37-044F-9D46-BD52-85160B4F8DC8}"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eaLnBrk="0" fontAlgn="base" hangingPunct="0">
        <a:spcBef>
          <a:spcPct val="0"/>
        </a:spcBef>
        <a:spcAft>
          <a:spcPct val="0"/>
        </a:spcAft>
        <a:defRPr sz="84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4097" name="Rectangle 1"/>
          <p:cNvSpPr>
            <a:spLocks noGrp="1"/>
          </p:cNvSpPr>
          <p:nvPr>
            <p:ph type="title"/>
          </p:nvPr>
        </p:nvSpPr>
        <p:spPr bwMode="auto">
          <a:xfrm>
            <a:off x="647700" y="133350"/>
            <a:ext cx="11709400" cy="213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4098"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
        <p:nvSpPr>
          <p:cNvPr id="4099" name="Rectangle 3"/>
          <p:cNvSpPr>
            <a:spLocks noGrp="1"/>
          </p:cNvSpPr>
          <p:nvPr>
            <p:ph type="sldNum" sz="quarter" idx="2"/>
          </p:nvPr>
        </p:nvSpPr>
        <p:spPr bwMode="auto">
          <a:xfrm>
            <a:off x="12034838" y="9223375"/>
            <a:ext cx="341312"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algn="ctr" defTabSz="584200" eaLnBrk="1">
              <a:defRPr/>
            </a:lvl1pPr>
          </a:lstStyle>
          <a:p>
            <a:fld id="{56448001-723D-D44D-BC1C-6D209056C07A}"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rtl="0" eaLnBrk="0" fontAlgn="base" hangingPunct="0">
        <a:spcBef>
          <a:spcPct val="0"/>
        </a:spcBef>
        <a:spcAft>
          <a:spcPct val="0"/>
        </a:spcAft>
        <a:defRPr sz="84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5121" name="Rectangle 1"/>
          <p:cNvSpPr>
            <a:spLocks noGrp="1"/>
          </p:cNvSpPr>
          <p:nvPr>
            <p:ph type="title"/>
          </p:nvPr>
        </p:nvSpPr>
        <p:spPr bwMode="auto">
          <a:xfrm>
            <a:off x="1270000" y="0"/>
            <a:ext cx="10464800" cy="294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5122" name="Rectangle 2"/>
          <p:cNvSpPr>
            <a:spLocks noGrp="1"/>
          </p:cNvSpPr>
          <p:nvPr>
            <p:ph type="body" idx="1"/>
          </p:nvPr>
        </p:nvSpPr>
        <p:spPr bwMode="auto">
          <a:xfrm>
            <a:off x="1270000" y="2768600"/>
            <a:ext cx="10464800" cy="698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rtl="0" eaLnBrk="0" fontAlgn="base" hangingPunct="0">
        <a:spcBef>
          <a:spcPct val="0"/>
        </a:spcBef>
        <a:spcAft>
          <a:spcPct val="0"/>
        </a:spcAft>
        <a:defRPr sz="84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84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8400">
          <a:solidFill>
            <a:srgbClr val="000000"/>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cgi.stanford.edu/group/pci/cgi-bin/site.cgi?page=index.html"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body" idx="1"/>
          </p:nvPr>
        </p:nvSpPr>
        <p:spPr>
          <a:xfrm>
            <a:off x="469900" y="292100"/>
            <a:ext cx="4965700" cy="8559800"/>
          </a:xfrm>
        </p:spPr>
        <p:txBody>
          <a:bodyPr/>
          <a:lstStyle/>
          <a:p>
            <a:pPr algn="ctr" defTabSz="914400" eaLnBrk="1">
              <a:spcBef>
                <a:spcPts val="3800"/>
              </a:spcBef>
              <a:buClr>
                <a:srgbClr val="000000"/>
              </a:buClr>
              <a:buFont typeface="Calibri" charset="0"/>
              <a:buNone/>
            </a:pPr>
            <a:r>
              <a:rPr lang="en-US" altLang="en-US" sz="5400">
                <a:latin typeface="Calibri" charset="0"/>
                <a:ea typeface="Calibri" charset="0"/>
                <a:cs typeface="Calibri" charset="0"/>
                <a:sym typeface="Calibri" charset="0"/>
              </a:rPr>
              <a:t>What strategies can we use to make groupwork effective?</a:t>
            </a:r>
          </a:p>
          <a:p>
            <a:pPr algn="ctr" defTabSz="914400" eaLnBrk="1">
              <a:spcBef>
                <a:spcPts val="3800"/>
              </a:spcBef>
              <a:buClr>
                <a:srgbClr val="000000"/>
              </a:buClr>
              <a:buFont typeface="Calibri" charset="0"/>
              <a:buNone/>
            </a:pPr>
            <a:r>
              <a:rPr lang="en-US" altLang="en-US" sz="5400">
                <a:latin typeface="Calibri" charset="0"/>
                <a:ea typeface="Calibri" charset="0"/>
                <a:cs typeface="Calibri" charset="0"/>
                <a:sym typeface="Calibri" charset="0"/>
              </a:rPr>
              <a:t>What is the teacher’s role during effective groupwork?</a:t>
            </a:r>
            <a:endParaRPr lang="en-US" altLang="en-US" sz="5400"/>
          </a:p>
        </p:txBody>
      </p:sp>
      <p:pic>
        <p:nvPicPr>
          <p:cNvPr id="2765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40400" y="292100"/>
            <a:ext cx="6858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Screen Shot 2015-08-07 at 5.35.31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200" y="520700"/>
            <a:ext cx="6337300" cy="640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7410" name="AutoShape 2"/>
          <p:cNvSpPr>
            <a:spLocks/>
          </p:cNvSpPr>
          <p:nvPr/>
        </p:nvSpPr>
        <p:spPr bwMode="auto">
          <a:xfrm>
            <a:off x="12058650" y="9236075"/>
            <a:ext cx="295275"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lvl1pPr defTabSz="647700">
              <a:defRPr sz="1200">
                <a:solidFill>
                  <a:srgbClr val="000000"/>
                </a:solidFill>
                <a:latin typeface="Helvetica" charset="0"/>
                <a:ea typeface="Helvetica" charset="0"/>
                <a:cs typeface="Helvetica" charset="0"/>
                <a:sym typeface="Helvetica" charset="0"/>
              </a:defRPr>
            </a:lvl1pPr>
            <a:lvl2pPr marL="742950" indent="-285750" defTabSz="647700">
              <a:defRPr sz="1200">
                <a:solidFill>
                  <a:srgbClr val="000000"/>
                </a:solidFill>
                <a:latin typeface="Helvetica" charset="0"/>
                <a:ea typeface="Helvetica" charset="0"/>
                <a:cs typeface="Helvetica" charset="0"/>
                <a:sym typeface="Helvetica" charset="0"/>
              </a:defRPr>
            </a:lvl2pPr>
            <a:lvl3pPr marL="1143000" indent="-228600" defTabSz="647700">
              <a:defRPr sz="1200">
                <a:solidFill>
                  <a:srgbClr val="000000"/>
                </a:solidFill>
                <a:latin typeface="Helvetica" charset="0"/>
                <a:ea typeface="Helvetica" charset="0"/>
                <a:cs typeface="Helvetica" charset="0"/>
                <a:sym typeface="Helvetica" charset="0"/>
              </a:defRPr>
            </a:lvl3pPr>
            <a:lvl4pPr marL="1600200" indent="-228600" defTabSz="647700">
              <a:defRPr sz="1200">
                <a:solidFill>
                  <a:srgbClr val="000000"/>
                </a:solidFill>
                <a:latin typeface="Helvetica" charset="0"/>
                <a:ea typeface="Helvetica" charset="0"/>
                <a:cs typeface="Helvetica" charset="0"/>
                <a:sym typeface="Helvetica" charset="0"/>
              </a:defRPr>
            </a:lvl4pPr>
            <a:lvl5pPr marL="2057400" indent="-228600" defTabSz="647700">
              <a:defRPr sz="1200">
                <a:solidFill>
                  <a:srgbClr val="000000"/>
                </a:solidFill>
                <a:latin typeface="Helvetica" charset="0"/>
                <a:ea typeface="Helvetica" charset="0"/>
                <a:cs typeface="Helvetica" charset="0"/>
                <a:sym typeface="Helvetica" charset="0"/>
              </a:defRPr>
            </a:lvl5pPr>
            <a:lvl6pPr marL="25146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r" eaLnBrk="1"/>
            <a:fld id="{DDC43DA7-17B1-FC46-9CFB-695AC1650D0E}" type="slidenum">
              <a:rPr lang="en-US" altLang="en-US" sz="1600">
                <a:solidFill>
                  <a:srgbClr val="9A9A9A"/>
                </a:solidFill>
                <a:latin typeface="Calibri" charset="0"/>
                <a:ea typeface="Calibri" charset="0"/>
                <a:cs typeface="Calibri" charset="0"/>
                <a:sym typeface="Calibri" charset="0"/>
              </a:rPr>
              <a:pPr algn="r" eaLnBrk="1"/>
              <a:t>2</a:t>
            </a:fld>
            <a:endParaRPr lang="en-US" altLang="en-US"/>
          </a:p>
        </p:txBody>
      </p:sp>
      <p:sp>
        <p:nvSpPr>
          <p:cNvPr id="17411" name="Rectangle 3"/>
          <p:cNvSpPr>
            <a:spLocks noGrp="1" noChangeArrowheads="1"/>
          </p:cNvSpPr>
          <p:nvPr>
            <p:ph type="body" idx="1"/>
          </p:nvPr>
        </p:nvSpPr>
        <p:spPr>
          <a:xfrm>
            <a:off x="6210300" y="1408113"/>
            <a:ext cx="6426200" cy="6438900"/>
          </a:xfrm>
        </p:spPr>
        <p:txBody>
          <a:bodyPr/>
          <a:lstStyle/>
          <a:p>
            <a:pPr marL="342900" indent="-342900" defTabSz="647700" eaLnBrk="1">
              <a:spcBef>
                <a:spcPts val="1000"/>
              </a:spcBef>
              <a:buClr>
                <a:srgbClr val="000000"/>
              </a:buClr>
              <a:buFontTx/>
              <a:buChar char="•"/>
            </a:pPr>
            <a:r>
              <a:rPr lang="en-US" altLang="en-US" sz="4400" u="sng">
                <a:latin typeface="Calibri" charset="0"/>
                <a:ea typeface="Calibri" charset="0"/>
                <a:cs typeface="Calibri" charset="0"/>
                <a:sym typeface="Calibri" charset="0"/>
                <a:hlinkClick r:id="rId4"/>
              </a:rPr>
              <a:t>http://cgi.stanford.edu/group/pci/cgi-bin/site.cgi?page=index.html</a:t>
            </a:r>
            <a:endParaRPr lang="en-US" altLang="en-US"/>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433" name="Picture 1" descr="51FuP5fFhSL.jpg"/>
          <p:cNvPicPr>
            <a:picLocks noChangeAspect="1"/>
          </p:cNvPicPr>
          <p:nvPr/>
        </p:nvPicPr>
        <p:blipFill>
          <a:blip r:embed="rId3">
            <a:extLst>
              <a:ext uri="{28A0092B-C50C-407E-A947-70E740481C1C}">
                <a14:useLocalDpi xmlns:a14="http://schemas.microsoft.com/office/drawing/2010/main" val="0"/>
              </a:ext>
            </a:extLst>
          </a:blip>
          <a:srcRect t="3604" b="3603"/>
          <a:stretch>
            <a:fillRect/>
          </a:stretch>
        </p:blipFill>
        <p:spPr bwMode="auto">
          <a:xfrm>
            <a:off x="635000" y="563563"/>
            <a:ext cx="5154613" cy="7327900"/>
          </a:xfrm>
          <a:prstGeom prst="rect">
            <a:avLst/>
          </a:prstGeom>
          <a:noFill/>
          <a:ln w="25400"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8434" name="Rectangle 2"/>
          <p:cNvSpPr>
            <a:spLocks noGrp="1" noChangeArrowheads="1"/>
          </p:cNvSpPr>
          <p:nvPr>
            <p:ph type="body" idx="1"/>
          </p:nvPr>
        </p:nvSpPr>
        <p:spPr>
          <a:xfrm>
            <a:off x="6426200" y="563563"/>
            <a:ext cx="5791200" cy="7327900"/>
          </a:xfrm>
        </p:spPr>
        <p:txBody>
          <a:bodyPr/>
          <a:lstStyle/>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Heterogeneous groupings</a:t>
            </a:r>
          </a:p>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Group size</a:t>
            </a:r>
          </a:p>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Clearly defined roles</a:t>
            </a:r>
          </a:p>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Clearly defined expectations</a:t>
            </a:r>
          </a:p>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Awareness of status issues </a:t>
            </a:r>
          </a:p>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Support for ELLs</a:t>
            </a:r>
          </a:p>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A rich, groupworthy task</a:t>
            </a:r>
          </a:p>
          <a:p>
            <a:pPr marL="709613" indent="-493713" defTabSz="914400" eaLnBrk="1">
              <a:spcBef>
                <a:spcPts val="3800"/>
              </a:spcBef>
              <a:buClr>
                <a:srgbClr val="000000"/>
              </a:buClr>
              <a:buFont typeface="Calibri" charset="0"/>
              <a:buChar char="•"/>
            </a:pPr>
            <a:r>
              <a:rPr lang="en-US" altLang="en-US" sz="2800">
                <a:latin typeface="Calibri" charset="0"/>
                <a:ea typeface="Calibri" charset="0"/>
                <a:cs typeface="Calibri" charset="0"/>
                <a:sym typeface="Calibri" charset="0"/>
              </a:rPr>
              <a:t>Willingness to be hands-off</a:t>
            </a:r>
            <a:endParaRPr lang="en-US" altLang="en-US"/>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1800" y="0"/>
            <a:ext cx="14768513" cy="976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Rectangle 2"/>
          <p:cNvSpPr>
            <a:spLocks noGrp="1" noChangeArrowheads="1"/>
          </p:cNvSpPr>
          <p:nvPr>
            <p:ph type="title"/>
          </p:nvPr>
        </p:nvSpPr>
        <p:spPr>
          <a:xfrm>
            <a:off x="241300" y="257175"/>
            <a:ext cx="5537200" cy="1600200"/>
          </a:xfrm>
          <a:solidFill>
            <a:srgbClr val="FFFFFF"/>
          </a:solidFill>
          <a:ln w="25400">
            <a:solidFill>
              <a:srgbClr val="000000"/>
            </a:solidFill>
            <a:miter lim="0"/>
            <a:headEnd/>
            <a:tailEnd/>
          </a:ln>
        </p:spPr>
        <p:txBody>
          <a:bodyPr/>
          <a:lstStyle/>
          <a:p>
            <a:pPr eaLnBrk="1"/>
            <a:r>
              <a:rPr lang="en-US" altLang="en-US" sz="3600"/>
              <a:t>The Teacher’s Role:</a:t>
            </a:r>
            <a:br>
              <a:rPr lang="en-US" altLang="en-US" sz="3600"/>
            </a:br>
            <a:r>
              <a:rPr lang="en-US" altLang="en-US" sz="3600"/>
              <a:t>Letting Go and Teaming Up</a:t>
            </a:r>
            <a:endParaRPr lang="en-US" altLang="en-US"/>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241</Words>
  <Application>Microsoft Macintosh PowerPoint</Application>
  <PresentationFormat>Custom</PresentationFormat>
  <Paragraphs>31</Paragraphs>
  <Slides>4</Slides>
  <Notes>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4</vt:i4>
      </vt:variant>
    </vt:vector>
  </HeadingPairs>
  <TitlesOfParts>
    <vt:vector size="11" baseType="lpstr">
      <vt:lpstr>Calibri</vt:lpstr>
      <vt:lpstr>Helvetica</vt:lpstr>
      <vt:lpstr>Lucida Grande</vt:lpstr>
      <vt:lpstr>Arial</vt:lpstr>
      <vt:lpstr>Office Theme</vt:lpstr>
      <vt:lpstr>Office Theme</vt:lpstr>
      <vt:lpstr>Office Theme</vt:lpstr>
      <vt:lpstr>PowerPoint Presentation</vt:lpstr>
      <vt:lpstr>PowerPoint Presentation</vt:lpstr>
      <vt:lpstr>PowerPoint Presentation</vt:lpstr>
      <vt:lpstr>The Teacher’s Role: Letting Go and Teaming Up</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3</cp:revision>
  <dcterms:modified xsi:type="dcterms:W3CDTF">2016-01-25T01:56:58Z</dcterms:modified>
</cp:coreProperties>
</file>